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80" r:id="rId3"/>
    <p:sldId id="469" r:id="rId4"/>
    <p:sldId id="489" r:id="rId5"/>
    <p:sldId id="495" r:id="rId6"/>
    <p:sldId id="496" r:id="rId7"/>
    <p:sldId id="490" r:id="rId8"/>
    <p:sldId id="492" r:id="rId9"/>
    <p:sldId id="491" r:id="rId10"/>
    <p:sldId id="497" r:id="rId11"/>
    <p:sldId id="488" r:id="rId12"/>
    <p:sldId id="494" r:id="rId13"/>
    <p:sldId id="266" r:id="rId14"/>
  </p:sldIdLst>
  <p:sldSz cx="11522075" cy="6480175"/>
  <p:notesSz cx="6797675" cy="9928225"/>
  <p:defaultTextStyle>
    <a:defPPr>
      <a:defRPr lang="ru-RU"/>
    </a:defPPr>
    <a:lvl1pPr algn="l" defTabSz="102235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11175" indent="-53975" algn="l" defTabSz="102235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2350" indent="-107950" algn="l" defTabSz="102235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33525" indent="-161925" algn="l" defTabSz="102235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44700" indent="-215900" algn="l" defTabSz="102235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9E3F3"/>
    <a:srgbClr val="0065A8"/>
    <a:srgbClr val="4F81BD"/>
    <a:srgbClr val="DB8383"/>
    <a:srgbClr val="3A6296"/>
    <a:srgbClr val="3B4555"/>
    <a:srgbClr val="5887C0"/>
    <a:srgbClr val="3760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6" autoAdjust="0"/>
    <p:restoredTop sz="95407" autoAdjust="0"/>
  </p:normalViewPr>
  <p:slideViewPr>
    <p:cSldViewPr showGuides="1">
      <p:cViewPr varScale="1">
        <p:scale>
          <a:sx n="78" d="100"/>
          <a:sy n="78" d="100"/>
        </p:scale>
        <p:origin x="-108" y="-600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3A12B6-5EB1-4E99-8CD6-CBFD3D1AD4A8}" type="datetimeFigureOut">
              <a:rPr lang="ru-RU"/>
              <a:pPr>
                <a:defRPr/>
              </a:pPr>
              <a:t>28.04.2023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71FFDC8-894C-4566-B18F-078122F0C9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5F9E72-217F-471D-ADC6-8665E8AF2BEE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D49E4D-4D92-4FC1-9C4C-55910A08F149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D77035-1367-4201-994B-3B130876C712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D77035-1367-4201-994B-3B130876C712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01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D77035-1367-4201-994B-3B130876C712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017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D77035-1367-4201-994B-3B130876C712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21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D77035-1367-4201-994B-3B130876C712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21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D77035-1367-4201-994B-3B130876C712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05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D77035-1367-4201-994B-3B130876C712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00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D77035-1367-4201-994B-3B130876C712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05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C826C-F089-4C8A-B8C5-9DD645A019AE}" type="datetimeFigureOut">
              <a:rPr lang="ru-RU"/>
              <a:pPr>
                <a:defRPr/>
              </a:pPr>
              <a:t>28.04.2023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9E24-F25A-46A0-A0D2-4742392C7E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D69AF-8D0D-4E1C-B479-504CC842E72C}" type="datetimeFigureOut">
              <a:rPr lang="ru-RU"/>
              <a:pPr>
                <a:defRPr/>
              </a:pPr>
              <a:t>28.04.2023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823FC-9293-4654-B0C2-BD739C07A7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6E20-673F-4072-930A-EE74B03C03E1}" type="datetimeFigureOut">
              <a:rPr lang="ru-RU"/>
              <a:pPr>
                <a:defRPr/>
              </a:pPr>
              <a:t>28.04.2023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AA732-3785-482E-B884-C00CA01097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1370-FA2B-4736-9452-54DD31B4084B}" type="datetimeFigureOut">
              <a:rPr lang="ru-RU"/>
              <a:pPr>
                <a:defRPr/>
              </a:pPr>
              <a:t>28.04.2023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6276B-F73D-42CA-BA03-5F85230DD4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B426-ABB9-4ADF-8DB4-6A3502BADF36}" type="datetimeFigureOut">
              <a:rPr lang="ru-RU"/>
              <a:pPr>
                <a:defRPr/>
              </a:pPr>
              <a:t>28.04.2023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0A99-52B5-4C88-8A7B-09D80CBF59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0A34A-E5D0-4F36-B4A1-A23EB8A8FDCA}" type="datetimeFigureOut">
              <a:rPr lang="ru-RU"/>
              <a:pPr>
                <a:defRPr/>
              </a:pPr>
              <a:t>28.04.2023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9F75-E385-43EB-B891-467E431AAF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866C0-4C6C-4575-87A1-5A73DB31705E}" type="datetimeFigureOut">
              <a:rPr lang="ru-RU"/>
              <a:pPr>
                <a:defRPr/>
              </a:pPr>
              <a:t>28.04.2023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D99C-AD30-448E-88A9-932A8B4ADD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E1179-DC35-4C4A-B33C-7C562E60C013}" type="datetimeFigureOut">
              <a:rPr lang="ru-RU"/>
              <a:pPr>
                <a:defRPr/>
              </a:pPr>
              <a:t>28.04.2023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20CBC-5559-4BCF-827D-F088E24757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1A0CC-A146-4580-B39E-1F97FECF6576}" type="datetimeFigureOut">
              <a:rPr lang="ru-RU"/>
              <a:pPr>
                <a:defRPr/>
              </a:pPr>
              <a:t>28.04.2023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40E72-4A8E-4373-B0A1-EC6FB4F360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175A4-BC51-4FF6-A6CF-29D08DE520B7}" type="datetimeFigureOut">
              <a:rPr lang="ru-RU"/>
              <a:pPr>
                <a:defRPr/>
              </a:pPr>
              <a:t>28.04.2023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6BAF1-1468-4CD3-9F6F-57D755A8BE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684B5-0B3B-406E-9536-77C050913ABC}" type="datetimeFigureOut">
              <a:rPr lang="ru-RU"/>
              <a:pPr>
                <a:defRPr/>
              </a:pPr>
              <a:t>28.04.2023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F4E6-FAC1-42EA-BEA0-CD0F4B015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248" tIns="51124" rIns="102248" bIns="511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248" tIns="51124" rIns="102248" bIns="511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263" y="6005513"/>
            <a:ext cx="2687637" cy="346075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 defTabSz="1022482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590ECF-A333-431A-AB71-8D43A4733779}" type="datetimeFigureOut">
              <a:rPr lang="ru-RU"/>
              <a:pPr>
                <a:defRPr/>
              </a:pPr>
              <a:t>28.04.2023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7000" y="6005513"/>
            <a:ext cx="3648075" cy="346075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 defTabSz="1022482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8175" y="6005513"/>
            <a:ext cx="2687638" cy="346075"/>
          </a:xfrm>
          <a:prstGeom prst="rect">
            <a:avLst/>
          </a:prstGeom>
        </p:spPr>
        <p:txBody>
          <a:bodyPr vert="horz" wrap="square" lIns="102248" tIns="51124" rIns="102248" bIns="5112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0A45A54-EEF4-4444-B8DA-CCF287E5B0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50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2235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2235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2235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2235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10223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9088" algn="l" defTabSz="10223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38" indent="-255588" algn="l" defTabSz="10223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13" indent="-255588" algn="l" defTabSz="10223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288" indent="-255588" algn="l" defTabSz="10223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538" y="-3175"/>
            <a:ext cx="10493375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1"/>
          <p:cNvSpPr>
            <a:spLocks noChangeArrowheads="1"/>
          </p:cNvSpPr>
          <p:nvPr/>
        </p:nvSpPr>
        <p:spPr bwMode="auto">
          <a:xfrm>
            <a:off x="1008063" y="1944688"/>
            <a:ext cx="42846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95288" eaLnBrk="1" hangingPunct="1"/>
            <a:endParaRPr lang="ru-RU" altLang="ru-RU" sz="600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5188" y="1223963"/>
            <a:ext cx="9217025" cy="2979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1022482" eaLnBrk="1" fontAlgn="auto" hangingPunct="1">
              <a:spcAft>
                <a:spcPts val="0"/>
              </a:spcAft>
              <a:defRPr/>
            </a:pPr>
            <a:endParaRPr lang="ru-RU" sz="3600" dirty="0">
              <a:solidFill>
                <a:srgbClr val="3B4555"/>
              </a:solidFill>
              <a:latin typeface="Trebuchet MS" panose="020B0603020202020204" pitchFamily="34" charset="0"/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720725" y="1152525"/>
            <a:ext cx="84248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Осуществление регионального государственного контроля (надзора) в сфере социального обслуживания, в части обеспечения беспрепятственного доступа инвалидов к социальным объектам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720725" y="4243388"/>
            <a:ext cx="59753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Кирсанова Ольга Николаевна –</a:t>
            </a:r>
            <a:endParaRPr lang="ru-RU" altLang="ru-RU" dirty="0">
              <a:solidFill>
                <a:srgbClr val="3B4555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altLang="ru-RU" dirty="0" smtClean="0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консультант отдела организации реабилитации и интеграции инвалидов Министерства социальной защиты населения Кузбасса</a:t>
            </a:r>
            <a:endParaRPr lang="ru-RU" altLang="ru-RU" dirty="0">
              <a:solidFill>
                <a:srgbClr val="3B4555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dirty="0">
              <a:solidFill>
                <a:srgbClr val="3B4555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5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75" y="106363"/>
            <a:ext cx="6588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73125" y="1243013"/>
            <a:ext cx="8559800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3445" y="0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17"/>
          <p:cNvSpPr txBox="1">
            <a:spLocks noChangeArrowheads="1"/>
          </p:cNvSpPr>
          <p:nvPr/>
        </p:nvSpPr>
        <p:spPr bwMode="auto">
          <a:xfrm>
            <a:off x="1154113" y="355600"/>
            <a:ext cx="8710612" cy="63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условий для беспрепятственного доступа инвалидов и </a:t>
            </a:r>
          </a:p>
          <a:p>
            <a:pPr lvl="0"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других маломобильных групп населения к объектам и услугам</a:t>
            </a:r>
          </a:p>
        </p:txBody>
      </p:sp>
      <p:sp>
        <p:nvSpPr>
          <p:cNvPr id="3078" name="Rectangle 36"/>
          <p:cNvSpPr>
            <a:spLocks noChangeArrowheads="1"/>
          </p:cNvSpPr>
          <p:nvPr/>
        </p:nvSpPr>
        <p:spPr bwMode="auto">
          <a:xfrm>
            <a:off x="11809413" y="2236788"/>
            <a:ext cx="11522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9" name="TextBox 17"/>
          <p:cNvSpPr txBox="1">
            <a:spLocks noChangeArrowheads="1"/>
          </p:cNvSpPr>
          <p:nvPr/>
        </p:nvSpPr>
        <p:spPr bwMode="auto">
          <a:xfrm>
            <a:off x="4770438" y="5127625"/>
            <a:ext cx="2195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ВПЕРВЫЕ</a:t>
            </a:r>
          </a:p>
        </p:txBody>
      </p:sp>
      <p:sp>
        <p:nvSpPr>
          <p:cNvPr id="3080" name="Прямоугольник 1"/>
          <p:cNvSpPr>
            <a:spLocks noChangeArrowheads="1"/>
          </p:cNvSpPr>
          <p:nvPr/>
        </p:nvSpPr>
        <p:spPr bwMode="auto">
          <a:xfrm>
            <a:off x="873125" y="1511300"/>
            <a:ext cx="10144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 b="1" dirty="0" smtClean="0">
              <a:solidFill>
                <a:srgbClr val="3B4555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altLang="ru-RU" sz="2400" b="1" dirty="0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400" b="1" dirty="0" smtClean="0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ru-RU" sz="2400" b="1" dirty="0">
              <a:solidFill>
                <a:srgbClr val="3B455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859" y="1611187"/>
            <a:ext cx="100811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Инструктирование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или обучение специалистов, работающих с инвалидами, по вопросам, связанным с обеспечением доступности для них объектов социальной, инженерной и транспортной инфраструктур и услуг.</a:t>
            </a:r>
          </a:p>
        </p:txBody>
      </p:sp>
    </p:spTree>
    <p:extLst>
      <p:ext uri="{BB962C8B-B14F-4D97-AF65-F5344CB8AC3E}">
        <p14:creationId xmlns:p14="http://schemas.microsoft.com/office/powerpoint/2010/main" xmlns="" val="15004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0940" y="3240087"/>
            <a:ext cx="3069803" cy="3069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" y="15"/>
            <a:ext cx="778237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2189" y="872425"/>
            <a:ext cx="8928383" cy="1587"/>
          </a:xfrm>
          <a:prstGeom prst="line">
            <a:avLst/>
          </a:prstGeom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1187" y="0"/>
            <a:ext cx="1350006" cy="106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8936279" y="5156331"/>
            <a:ext cx="2638126" cy="80084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627354" tIns="64002" rIns="64002" bIns="64002" numCol="1" spcCol="1270" anchor="ctr" anchorCtr="0">
            <a:noAutofit/>
          </a:bodyPr>
          <a:lstStyle/>
          <a:p>
            <a:pPr defTabSz="1120051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2268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650" y="64846"/>
            <a:ext cx="10070052" cy="63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условий для беспрепятственного доступа инвалидов и </a:t>
            </a:r>
          </a:p>
          <a:p>
            <a:pPr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других маломобильных групп населения к объектам и </a:t>
            </a:r>
            <a:r>
              <a:rPr lang="ru-RU" sz="1764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услугам</a:t>
            </a:r>
            <a:endParaRPr lang="ru-RU" sz="1764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834957" y="1516813"/>
            <a:ext cx="4450707" cy="1549410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 59.13330.2020</a:t>
            </a:r>
            <a:endParaRPr lang="ru-RU" sz="1764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37101" y="1864768"/>
            <a:ext cx="4873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СНиП 35-01-2001 Доступность зданий и сооружений для маломобильных групп населения</a:t>
            </a:r>
            <a:endParaRPr lang="ru-RU" sz="2400" b="0" spc="63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2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0940" y="3240087"/>
            <a:ext cx="3069803" cy="3069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" y="15"/>
            <a:ext cx="778237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2189" y="872425"/>
            <a:ext cx="8928383" cy="1587"/>
          </a:xfrm>
          <a:prstGeom prst="line">
            <a:avLst/>
          </a:prstGeom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1187" y="0"/>
            <a:ext cx="1350006" cy="106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8936279" y="5156331"/>
            <a:ext cx="2638126" cy="80084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627354" tIns="64002" rIns="64002" bIns="64002" numCol="1" spcCol="1270" anchor="ctr" anchorCtr="0">
            <a:noAutofit/>
          </a:bodyPr>
          <a:lstStyle/>
          <a:p>
            <a:pPr defTabSz="1120051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2268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650" y="64846"/>
            <a:ext cx="10070052" cy="63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условий для беспрепятственного доступа инвалидов и </a:t>
            </a:r>
          </a:p>
          <a:p>
            <a:pPr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других маломобильных групп населения к объектам и </a:t>
            </a:r>
            <a:r>
              <a:rPr lang="ru-RU" sz="1764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услугам</a:t>
            </a:r>
            <a:endParaRPr lang="ru-RU" sz="1764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834957" y="1516813"/>
            <a:ext cx="4450707" cy="1549410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Учебно-методическое пособие</a:t>
            </a:r>
            <a:endParaRPr lang="ru-RU" sz="1764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37101" y="1864768"/>
            <a:ext cx="4873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Доступная среда для инвалидов: современные подходы и решения </a:t>
            </a:r>
            <a:endParaRPr lang="ru-RU" sz="2400" b="0" spc="63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775" y="1588"/>
            <a:ext cx="95123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019175" y="2447925"/>
            <a:ext cx="4445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БЛАГОДАРЮ</a:t>
            </a:r>
          </a:p>
          <a:p>
            <a:pPr eaLnBrk="1" hangingPunct="1"/>
            <a:r>
              <a:rPr lang="ru-RU" altLang="ru-RU" sz="3200" b="1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ЗА ВНИМАНИЕ!</a:t>
            </a:r>
          </a:p>
        </p:txBody>
      </p:sp>
      <p:pic>
        <p:nvPicPr>
          <p:cNvPr id="1434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76263"/>
            <a:ext cx="6588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001" y="2855282"/>
            <a:ext cx="3069803" cy="3069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" y="15"/>
            <a:ext cx="778237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2189" y="872425"/>
            <a:ext cx="8928383" cy="1587"/>
          </a:xfrm>
          <a:prstGeom prst="line">
            <a:avLst/>
          </a:prstGeom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1187" y="0"/>
            <a:ext cx="1350006" cy="106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8936279" y="5156331"/>
            <a:ext cx="2638126" cy="80084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627354" tIns="64002" rIns="64002" bIns="64002" numCol="1" spcCol="1270" anchor="ctr" anchorCtr="0">
            <a:noAutofit/>
          </a:bodyPr>
          <a:lstStyle/>
          <a:p>
            <a:pPr defTabSz="1120051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2268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650" y="64846"/>
            <a:ext cx="10070052" cy="63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условий для беспрепятственного доступа инвалидов и </a:t>
            </a:r>
          </a:p>
          <a:p>
            <a:pPr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других маломобильных групп населения к объектам и </a:t>
            </a:r>
            <a:r>
              <a:rPr lang="ru-RU" sz="1764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услугам</a:t>
            </a:r>
            <a:endParaRPr lang="ru-RU" sz="1764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9804" y="2855282"/>
            <a:ext cx="74830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2425" algn="just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Федеральные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органы государственной власти, органы государственной власти субъектов Российской Федерации, органы местного самоуправления (в сфере установленных полномочий), организации независимо от их организационно-правовых форм обеспечивают инвалидам (включая инвалидов, использующих кресла-коляски и собак-проводников) обеспечивают беспрепятственный доступ инвалидов к объектам социальной, инженерной и транспортной инфраструктур</a:t>
            </a: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680650" y="1125261"/>
            <a:ext cx="10691255" cy="1304908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15 Федерального закона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24.11.1995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181-ФЗ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социальной защите инвалидов в Российской Федерации»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1436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73125" y="1243013"/>
            <a:ext cx="8559800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3445" y="0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17"/>
          <p:cNvSpPr txBox="1">
            <a:spLocks noChangeArrowheads="1"/>
          </p:cNvSpPr>
          <p:nvPr/>
        </p:nvSpPr>
        <p:spPr bwMode="auto">
          <a:xfrm>
            <a:off x="1154113" y="355600"/>
            <a:ext cx="8710612" cy="63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условий для беспрепятственного доступа инвалидов и </a:t>
            </a:r>
          </a:p>
          <a:p>
            <a:pPr lvl="0"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других маломобильных групп населения к объектам и услугам</a:t>
            </a:r>
          </a:p>
        </p:txBody>
      </p:sp>
      <p:sp>
        <p:nvSpPr>
          <p:cNvPr id="3078" name="Rectangle 36"/>
          <p:cNvSpPr>
            <a:spLocks noChangeArrowheads="1"/>
          </p:cNvSpPr>
          <p:nvPr/>
        </p:nvSpPr>
        <p:spPr bwMode="auto">
          <a:xfrm>
            <a:off x="11809413" y="2236788"/>
            <a:ext cx="11522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9" name="TextBox 17"/>
          <p:cNvSpPr txBox="1">
            <a:spLocks noChangeArrowheads="1"/>
          </p:cNvSpPr>
          <p:nvPr/>
        </p:nvSpPr>
        <p:spPr bwMode="auto">
          <a:xfrm>
            <a:off x="4770438" y="5127625"/>
            <a:ext cx="2195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ВПЕРВЫЕ</a:t>
            </a:r>
          </a:p>
        </p:txBody>
      </p:sp>
      <p:sp>
        <p:nvSpPr>
          <p:cNvPr id="3080" name="Прямоугольник 1"/>
          <p:cNvSpPr>
            <a:spLocks noChangeArrowheads="1"/>
          </p:cNvSpPr>
          <p:nvPr/>
        </p:nvSpPr>
        <p:spPr bwMode="auto">
          <a:xfrm>
            <a:off x="873125" y="1511300"/>
            <a:ext cx="10144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 b="1" dirty="0" smtClean="0">
              <a:solidFill>
                <a:srgbClr val="3B4555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altLang="ru-RU" sz="2400" b="1" dirty="0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400" b="1" dirty="0" smtClean="0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ru-RU" sz="2400" b="1" dirty="0">
              <a:solidFill>
                <a:srgbClr val="3B455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859" y="1611187"/>
            <a:ext cx="100811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1) условия для беспрепятственного доступа к объектам социальной, инженерной и транспортной инфраструктур (жилым, общественным и производственным зданиям, строениям и сооружениям, включая те, в которых расположены физкультурно-спортивные организации, организации культуры и другие организации), к местам отдыха и к предоставляемым в них услугам;</a:t>
            </a:r>
          </a:p>
          <a:p>
            <a:pPr indent="534988" algn="just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2) возможность самостоятельного передвижения по территории, на которой расположены объекты социальной, инженерной и транспортной инфраструктур, входа в такие объекты и выхода из них, посадки в транспортное средство и высадки из него, в том числе с использованием кресла-коляски;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3)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сопровождение инвалидов, имеющих стойкие расстройства функции зрения и самостоятельного передвижения, и оказание им помощи на объектах социальной, инженерной и транспортной инфраструктур;</a:t>
            </a:r>
          </a:p>
          <a:p>
            <a:pPr algn="just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5) надлежащее размещение оборудования и носителей информации, необходимых для обеспечения беспрепятственного доступа инвалидов к объектам социальной, инженерной и транспортной инфраструктур и к услугам с учетом ограничений их жизнедеятельности;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73125" y="1243013"/>
            <a:ext cx="8559800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3445" y="0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17"/>
          <p:cNvSpPr txBox="1">
            <a:spLocks noChangeArrowheads="1"/>
          </p:cNvSpPr>
          <p:nvPr/>
        </p:nvSpPr>
        <p:spPr bwMode="auto">
          <a:xfrm>
            <a:off x="1154113" y="355600"/>
            <a:ext cx="8710612" cy="63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условий для беспрепятственного доступа инвалидов и </a:t>
            </a:r>
          </a:p>
          <a:p>
            <a:pPr lvl="0"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других маломобильных групп населения к объектам и услугам</a:t>
            </a:r>
          </a:p>
        </p:txBody>
      </p:sp>
      <p:sp>
        <p:nvSpPr>
          <p:cNvPr id="3078" name="Rectangle 36"/>
          <p:cNvSpPr>
            <a:spLocks noChangeArrowheads="1"/>
          </p:cNvSpPr>
          <p:nvPr/>
        </p:nvSpPr>
        <p:spPr bwMode="auto">
          <a:xfrm>
            <a:off x="11809413" y="2236788"/>
            <a:ext cx="11522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9" name="TextBox 17"/>
          <p:cNvSpPr txBox="1">
            <a:spLocks noChangeArrowheads="1"/>
          </p:cNvSpPr>
          <p:nvPr/>
        </p:nvSpPr>
        <p:spPr bwMode="auto">
          <a:xfrm>
            <a:off x="4770438" y="5127625"/>
            <a:ext cx="2195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ВПЕРВЫЕ</a:t>
            </a:r>
          </a:p>
        </p:txBody>
      </p:sp>
      <p:sp>
        <p:nvSpPr>
          <p:cNvPr id="3080" name="Прямоугольник 1"/>
          <p:cNvSpPr>
            <a:spLocks noChangeArrowheads="1"/>
          </p:cNvSpPr>
          <p:nvPr/>
        </p:nvSpPr>
        <p:spPr bwMode="auto">
          <a:xfrm>
            <a:off x="873125" y="1511300"/>
            <a:ext cx="10144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 b="1" dirty="0" smtClean="0">
              <a:solidFill>
                <a:srgbClr val="3B4555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altLang="ru-RU" sz="2400" b="1" dirty="0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400" b="1" dirty="0" smtClean="0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ru-RU" sz="2400" b="1" dirty="0">
              <a:solidFill>
                <a:srgbClr val="3B4555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kirsanova\Pictures\дс\вход в зд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421" y="1295871"/>
            <a:ext cx="5472608" cy="4824536"/>
          </a:xfrm>
          <a:prstGeom prst="rect">
            <a:avLst/>
          </a:prstGeom>
          <a:noFill/>
        </p:spPr>
      </p:pic>
      <p:pic>
        <p:nvPicPr>
          <p:cNvPr id="1027" name="Picture 3" descr="C:\Users\kirsanova\Pictures\дс\вход в здание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3005" y="1439887"/>
            <a:ext cx="5833046" cy="4668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00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73125" y="1243013"/>
            <a:ext cx="8559800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3445" y="0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17"/>
          <p:cNvSpPr txBox="1">
            <a:spLocks noChangeArrowheads="1"/>
          </p:cNvSpPr>
          <p:nvPr/>
        </p:nvSpPr>
        <p:spPr bwMode="auto">
          <a:xfrm>
            <a:off x="1154113" y="355600"/>
            <a:ext cx="8710612" cy="63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условий для беспрепятственного доступа инвалидов и </a:t>
            </a:r>
          </a:p>
          <a:p>
            <a:pPr lvl="0"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других маломобильных групп населения к объектам и услугам</a:t>
            </a:r>
          </a:p>
        </p:txBody>
      </p:sp>
      <p:sp>
        <p:nvSpPr>
          <p:cNvPr id="3078" name="Rectangle 36"/>
          <p:cNvSpPr>
            <a:spLocks noChangeArrowheads="1"/>
          </p:cNvSpPr>
          <p:nvPr/>
        </p:nvSpPr>
        <p:spPr bwMode="auto">
          <a:xfrm>
            <a:off x="11809413" y="2236788"/>
            <a:ext cx="11522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9" name="TextBox 17"/>
          <p:cNvSpPr txBox="1">
            <a:spLocks noChangeArrowheads="1"/>
          </p:cNvSpPr>
          <p:nvPr/>
        </p:nvSpPr>
        <p:spPr bwMode="auto">
          <a:xfrm>
            <a:off x="4770438" y="5127625"/>
            <a:ext cx="2195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ВПЕРВЫЕ</a:t>
            </a:r>
          </a:p>
        </p:txBody>
      </p:sp>
      <p:sp>
        <p:nvSpPr>
          <p:cNvPr id="3080" name="Прямоугольник 1"/>
          <p:cNvSpPr>
            <a:spLocks noChangeArrowheads="1"/>
          </p:cNvSpPr>
          <p:nvPr/>
        </p:nvSpPr>
        <p:spPr bwMode="auto">
          <a:xfrm>
            <a:off x="873125" y="1511300"/>
            <a:ext cx="10144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 b="1" dirty="0" smtClean="0">
              <a:solidFill>
                <a:srgbClr val="3B4555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altLang="ru-RU" sz="2400" b="1" dirty="0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400" b="1" dirty="0" smtClean="0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ru-RU" sz="2400" b="1" dirty="0">
              <a:solidFill>
                <a:srgbClr val="3B455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859" y="1611187"/>
            <a:ext cx="1008112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5) дублирование необходимой для инвалидов звуковой и зрительной информации, а также надписей, знаков и иной текстовой и графической информации знаками, выполненными рельефно-точечным шрифтом Брайля, допуск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сурдопереводчика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и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тифлосурдопереводчика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;</a:t>
            </a:r>
          </a:p>
          <a:p>
            <a:pPr indent="534988" algn="just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6) допуск на объекты социальной, инженерной и транспортной инфраструктур собаки-проводника при наличии документа, подтверждающего ее специальное обучение и выдаваемого по форме и в порядке, которые определяются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социальной защиты населения;</a:t>
            </a:r>
          </a:p>
          <a:p>
            <a:pPr indent="534988" algn="just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7) оказание работниками организаций, предоставляющих услуги населению, помощи инвалидам в преодолении барьеров, мешающих получению ими услуг наравне с другими лицами.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0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73125" y="1243013"/>
            <a:ext cx="8559800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3445" y="0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17"/>
          <p:cNvSpPr txBox="1">
            <a:spLocks noChangeArrowheads="1"/>
          </p:cNvSpPr>
          <p:nvPr/>
        </p:nvSpPr>
        <p:spPr bwMode="auto">
          <a:xfrm>
            <a:off x="1154113" y="355600"/>
            <a:ext cx="8710612" cy="63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условий для беспрепятственного доступа инвалидов и </a:t>
            </a:r>
          </a:p>
          <a:p>
            <a:pPr lvl="0"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других маломобильных групп населения к объектам и услугам</a:t>
            </a:r>
          </a:p>
        </p:txBody>
      </p:sp>
      <p:sp>
        <p:nvSpPr>
          <p:cNvPr id="3078" name="Rectangle 36"/>
          <p:cNvSpPr>
            <a:spLocks noChangeArrowheads="1"/>
          </p:cNvSpPr>
          <p:nvPr/>
        </p:nvSpPr>
        <p:spPr bwMode="auto">
          <a:xfrm>
            <a:off x="11809413" y="2236788"/>
            <a:ext cx="11522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9" name="TextBox 17"/>
          <p:cNvSpPr txBox="1">
            <a:spLocks noChangeArrowheads="1"/>
          </p:cNvSpPr>
          <p:nvPr/>
        </p:nvSpPr>
        <p:spPr bwMode="auto">
          <a:xfrm>
            <a:off x="4770438" y="5127625"/>
            <a:ext cx="2195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ВПЕРВЫЕ</a:t>
            </a:r>
          </a:p>
        </p:txBody>
      </p:sp>
      <p:sp>
        <p:nvSpPr>
          <p:cNvPr id="3080" name="Прямоугольник 1"/>
          <p:cNvSpPr>
            <a:spLocks noChangeArrowheads="1"/>
          </p:cNvSpPr>
          <p:nvPr/>
        </p:nvSpPr>
        <p:spPr bwMode="auto">
          <a:xfrm>
            <a:off x="873125" y="1511300"/>
            <a:ext cx="10144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 b="1" dirty="0" smtClean="0">
              <a:solidFill>
                <a:srgbClr val="3B4555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altLang="ru-RU" sz="2400" b="1" dirty="0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400" b="1" dirty="0" smtClean="0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ru-RU" sz="2400" b="1" dirty="0">
              <a:solidFill>
                <a:srgbClr val="3B4555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kirsanova\Pictures\дс\в здани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421" y="1583903"/>
            <a:ext cx="6259512" cy="4191000"/>
          </a:xfrm>
          <a:prstGeom prst="rect">
            <a:avLst/>
          </a:prstGeom>
          <a:noFill/>
        </p:spPr>
      </p:pic>
      <p:pic>
        <p:nvPicPr>
          <p:cNvPr id="2051" name="Picture 3" descr="C:\Users\kirsanova\Pictures\дс\кнопка вызов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1549" y="1583903"/>
            <a:ext cx="5000526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04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73125" y="1243013"/>
            <a:ext cx="8559800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3445" y="0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17"/>
          <p:cNvSpPr txBox="1">
            <a:spLocks noChangeArrowheads="1"/>
          </p:cNvSpPr>
          <p:nvPr/>
        </p:nvSpPr>
        <p:spPr bwMode="auto">
          <a:xfrm>
            <a:off x="1154113" y="355600"/>
            <a:ext cx="8710612" cy="63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условий для беспрепятственного доступа инвалидов и </a:t>
            </a:r>
          </a:p>
          <a:p>
            <a:pPr lvl="0"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других маломобильных групп населения к объектам и услугам</a:t>
            </a:r>
          </a:p>
        </p:txBody>
      </p:sp>
      <p:sp>
        <p:nvSpPr>
          <p:cNvPr id="3078" name="Rectangle 36"/>
          <p:cNvSpPr>
            <a:spLocks noChangeArrowheads="1"/>
          </p:cNvSpPr>
          <p:nvPr/>
        </p:nvSpPr>
        <p:spPr bwMode="auto">
          <a:xfrm>
            <a:off x="11809413" y="2236788"/>
            <a:ext cx="11522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9" name="TextBox 17"/>
          <p:cNvSpPr txBox="1">
            <a:spLocks noChangeArrowheads="1"/>
          </p:cNvSpPr>
          <p:nvPr/>
        </p:nvSpPr>
        <p:spPr bwMode="auto">
          <a:xfrm>
            <a:off x="4770438" y="5127625"/>
            <a:ext cx="2195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ВПЕРВЫЕ</a:t>
            </a:r>
          </a:p>
        </p:txBody>
      </p:sp>
      <p:sp>
        <p:nvSpPr>
          <p:cNvPr id="3080" name="Прямоугольник 1"/>
          <p:cNvSpPr>
            <a:spLocks noChangeArrowheads="1"/>
          </p:cNvSpPr>
          <p:nvPr/>
        </p:nvSpPr>
        <p:spPr bwMode="auto">
          <a:xfrm>
            <a:off x="873125" y="1511300"/>
            <a:ext cx="10144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 b="1" dirty="0" smtClean="0">
              <a:solidFill>
                <a:srgbClr val="3B4555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altLang="ru-RU" sz="2400" b="1" dirty="0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400" b="1" dirty="0" smtClean="0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ru-RU" sz="2400" b="1" dirty="0">
              <a:solidFill>
                <a:srgbClr val="3B455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859" y="1611187"/>
            <a:ext cx="10081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На всех парковках общего пользования, в том числе около объектов социальной, инженерной и транспортной инфраструктур (жилых, общественных и производственных зданий, строений и сооружений, включая те, в которых расположены физкультурно-спортивные организации, организации культуры и другие организации), мест отдыха, выделяется не менее 10 процентов мест (но не менее одного места) для бесплатной парковки транспортных средств, управляемых инвалидами, и транспортных средств, перевозящих таких инвалидов и (или) детей-инвалидов.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39204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73125" y="1243013"/>
            <a:ext cx="8559800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3445" y="0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17"/>
          <p:cNvSpPr txBox="1">
            <a:spLocks noChangeArrowheads="1"/>
          </p:cNvSpPr>
          <p:nvPr/>
        </p:nvSpPr>
        <p:spPr bwMode="auto">
          <a:xfrm>
            <a:off x="1154113" y="355600"/>
            <a:ext cx="8710612" cy="63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условий для беспрепятственного доступа инвалидов и </a:t>
            </a:r>
          </a:p>
          <a:p>
            <a:pPr lvl="0"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других маломобильных групп населения к объектам и услугам</a:t>
            </a:r>
          </a:p>
        </p:txBody>
      </p:sp>
      <p:sp>
        <p:nvSpPr>
          <p:cNvPr id="3078" name="Rectangle 36"/>
          <p:cNvSpPr>
            <a:spLocks noChangeArrowheads="1"/>
          </p:cNvSpPr>
          <p:nvPr/>
        </p:nvSpPr>
        <p:spPr bwMode="auto">
          <a:xfrm>
            <a:off x="11809413" y="2236788"/>
            <a:ext cx="11522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9" name="TextBox 17"/>
          <p:cNvSpPr txBox="1">
            <a:spLocks noChangeArrowheads="1"/>
          </p:cNvSpPr>
          <p:nvPr/>
        </p:nvSpPr>
        <p:spPr bwMode="auto">
          <a:xfrm>
            <a:off x="4770438" y="5127625"/>
            <a:ext cx="2195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ВПЕРВЫЕ</a:t>
            </a:r>
          </a:p>
        </p:txBody>
      </p:sp>
      <p:sp>
        <p:nvSpPr>
          <p:cNvPr id="3080" name="Прямоугольник 1"/>
          <p:cNvSpPr>
            <a:spLocks noChangeArrowheads="1"/>
          </p:cNvSpPr>
          <p:nvPr/>
        </p:nvSpPr>
        <p:spPr bwMode="auto">
          <a:xfrm>
            <a:off x="873125" y="1511300"/>
            <a:ext cx="10144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 b="1" dirty="0" smtClean="0">
              <a:solidFill>
                <a:srgbClr val="3B4555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altLang="ru-RU" sz="2400" b="1" dirty="0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400" b="1" dirty="0" smtClean="0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ru-RU" sz="2400" b="1" dirty="0">
              <a:solidFill>
                <a:srgbClr val="3B4555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kirsanova\Pictures\дс\стоян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0637" y="1583903"/>
            <a:ext cx="7488832" cy="4553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04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73125" y="1243013"/>
            <a:ext cx="8559800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3445" y="0"/>
            <a:ext cx="157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17"/>
          <p:cNvSpPr txBox="1">
            <a:spLocks noChangeArrowheads="1"/>
          </p:cNvSpPr>
          <p:nvPr/>
        </p:nvSpPr>
        <p:spPr bwMode="auto">
          <a:xfrm>
            <a:off x="1154113" y="355600"/>
            <a:ext cx="8710612" cy="63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условий для беспрепятственного доступа инвалидов и </a:t>
            </a:r>
          </a:p>
          <a:p>
            <a:pPr lvl="0" algn="ctr"/>
            <a:r>
              <a:rPr lang="ru-RU" sz="1764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других маломобильных групп населения к объектам и услугам</a:t>
            </a:r>
          </a:p>
        </p:txBody>
      </p:sp>
      <p:sp>
        <p:nvSpPr>
          <p:cNvPr id="3078" name="Rectangle 36"/>
          <p:cNvSpPr>
            <a:spLocks noChangeArrowheads="1"/>
          </p:cNvSpPr>
          <p:nvPr/>
        </p:nvSpPr>
        <p:spPr bwMode="auto">
          <a:xfrm>
            <a:off x="11809413" y="2236788"/>
            <a:ext cx="11522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9" name="TextBox 17"/>
          <p:cNvSpPr txBox="1">
            <a:spLocks noChangeArrowheads="1"/>
          </p:cNvSpPr>
          <p:nvPr/>
        </p:nvSpPr>
        <p:spPr bwMode="auto">
          <a:xfrm>
            <a:off x="4770438" y="5127625"/>
            <a:ext cx="2195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ВПЕРВЫЕ</a:t>
            </a:r>
          </a:p>
        </p:txBody>
      </p:sp>
      <p:sp>
        <p:nvSpPr>
          <p:cNvPr id="3080" name="Прямоугольник 1"/>
          <p:cNvSpPr>
            <a:spLocks noChangeArrowheads="1"/>
          </p:cNvSpPr>
          <p:nvPr/>
        </p:nvSpPr>
        <p:spPr bwMode="auto">
          <a:xfrm>
            <a:off x="873125" y="1511300"/>
            <a:ext cx="10144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 b="1" dirty="0" smtClean="0">
              <a:solidFill>
                <a:srgbClr val="3B4555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altLang="ru-RU" sz="2400" b="1" dirty="0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400" b="1" dirty="0" smtClean="0">
                <a:solidFill>
                  <a:srgbClr val="3B4555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ru-RU" sz="2400" b="1" dirty="0">
              <a:solidFill>
                <a:srgbClr val="3B455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859" y="1611187"/>
            <a:ext cx="100811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Если существующие объекты невозможно полностью приспособить с учётом потребностей инвалидов собственники объектов до реконструкции или капитального ремонта:</a:t>
            </a:r>
          </a:p>
          <a:p>
            <a:pPr indent="534988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1) принимают согласованные с одним из общественных объединений инвалидов, осуществляющих свою деятельность на территории поселения, муниципального района, городского округа, меры для обеспечения доступа инвалидов к месту предоставления услуги (самостоятельно либо с помощью персонала организаций, предоставляющих услуги на этих объектах);</a:t>
            </a:r>
          </a:p>
          <a:p>
            <a:pPr indent="534988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2) обеспечивают, при наличии возможности, предоставление необходимых услуг по месту жительства инвалида или в дистанционном режиме.</a:t>
            </a:r>
          </a:p>
        </p:txBody>
      </p:sp>
    </p:spTree>
    <p:extLst>
      <p:ext uri="{BB962C8B-B14F-4D97-AF65-F5344CB8AC3E}">
        <p14:creationId xmlns:p14="http://schemas.microsoft.com/office/powerpoint/2010/main" xmlns="" val="19590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7188</TotalTime>
  <Words>783</Words>
  <Application>Microsoft Office PowerPoint</Application>
  <PresentationFormat>Произвольный</PresentationFormat>
  <Paragraphs>80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kirsanova</cp:lastModifiedBy>
  <cp:revision>631</cp:revision>
  <cp:lastPrinted>2020-11-11T10:06:07Z</cp:lastPrinted>
  <dcterms:created xsi:type="dcterms:W3CDTF">2018-10-19T07:56:24Z</dcterms:created>
  <dcterms:modified xsi:type="dcterms:W3CDTF">2023-04-28T05:24:41Z</dcterms:modified>
</cp:coreProperties>
</file>